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3"/>
  </p:notesMasterIdLst>
  <p:sldIdLst>
    <p:sldId id="256" r:id="rId2"/>
    <p:sldId id="287" r:id="rId3"/>
    <p:sldId id="257" r:id="rId4"/>
    <p:sldId id="261" r:id="rId5"/>
    <p:sldId id="258" r:id="rId6"/>
    <p:sldId id="286" r:id="rId7"/>
    <p:sldId id="263" r:id="rId8"/>
    <p:sldId id="267" r:id="rId9"/>
    <p:sldId id="273" r:id="rId10"/>
    <p:sldId id="285" r:id="rId11"/>
    <p:sldId id="262"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658"/>
    <a:srgbClr val="C99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210D60-99DE-46B3-9DBF-956C6CDBBB23}">
  <a:tblStyle styleId="{81210D60-99DE-46B3-9DBF-956C6CDBBB2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2"/>
    <p:restoredTop sz="94619"/>
  </p:normalViewPr>
  <p:slideViewPr>
    <p:cSldViewPr snapToGrid="0">
      <p:cViewPr varScale="1">
        <p:scale>
          <a:sx n="146" d="100"/>
          <a:sy n="146" d="100"/>
        </p:scale>
        <p:origin x="4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98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600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16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5400012"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rgbClr val="E61E7F"/>
            </a:gs>
            <a:gs pos="100000">
              <a:srgbClr val="FF9900"/>
            </a:gs>
          </a:gsLst>
          <a:lin ang="5400700" scaled="0"/>
        </a:gra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8"/>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1" name="Google Shape;41;p8"/>
          <p:cNvSpPr txBox="1">
            <a:spLocks noGrp="1"/>
          </p:cNvSpPr>
          <p:nvPr>
            <p:ph type="body" idx="2"/>
          </p:nvPr>
        </p:nvSpPr>
        <p:spPr>
          <a:xfrm>
            <a:off x="5524777"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2" name="Google Shape;42;p8"/>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FF8700"/>
            </a:gs>
            <a:gs pos="100000">
              <a:srgbClr val="FFD900"/>
            </a:gs>
          </a:gsLst>
          <a:lin ang="5400700" scaled="0"/>
        </a:gradFill>
        <a:effectLst/>
      </p:bgPr>
    </p:bg>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50"/>
            <a:ext cx="4539900" cy="2697000"/>
          </a:xfrm>
          <a:prstGeom prst="rect">
            <a:avLst/>
          </a:prstGeom>
        </p:spPr>
        <p:txBody>
          <a:bodyPr spcFirstLastPara="1" wrap="square" lIns="0" tIns="0" rIns="0" bIns="0" anchor="ctr" anchorCtr="0">
            <a:noAutofit/>
          </a:bodyPr>
          <a:lstStyle/>
          <a:p>
            <a:pPr lvl="0"/>
            <a:r>
              <a:rPr lang="en-US" dirty="0"/>
              <a:t>LIVING OFF CAMPUS &amp; THE TRANSFER</a:t>
            </a:r>
            <a:br>
              <a:rPr lang="en-US" dirty="0"/>
            </a:br>
            <a:r>
              <a:rPr lang="en-US" dirty="0"/>
              <a:t>EXPERIENCE</a:t>
            </a:r>
            <a:br>
              <a:rPr lang="en-US" dirty="0"/>
            </a:br>
            <a:r>
              <a:rPr lang="en-US" sz="2000" dirty="0"/>
              <a:t>with</a:t>
            </a:r>
            <a:br>
              <a:rPr lang="en-US" dirty="0"/>
            </a:br>
            <a:r>
              <a:rPr lang="en-US" sz="2400" dirty="0"/>
              <a:t>Contemporary Student Services</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710082" y="1140901"/>
            <a:ext cx="2020800" cy="3327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OFF CAMPUS ADVISORS</a:t>
            </a:r>
            <a:br>
              <a:rPr lang="en"/>
            </a:br>
            <a:endParaRPr/>
          </a:p>
        </p:txBody>
      </p:sp>
      <p:sp>
        <p:nvSpPr>
          <p:cNvPr id="145" name="Google Shape;145;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Picture 2" descr="A group of people posing for the camera&#10;&#10;Description generated with very high confidence">
            <a:extLst>
              <a:ext uri="{FF2B5EF4-FFF2-40B4-BE49-F238E27FC236}">
                <a16:creationId xmlns:a16="http://schemas.microsoft.com/office/drawing/2014/main" id="{F18ACB47-F79F-2F48-9231-037B48BAC6C2}"/>
              </a:ext>
            </a:extLst>
          </p:cNvPr>
          <p:cNvPicPr>
            <a:picLocks noChangeAspect="1"/>
          </p:cNvPicPr>
          <p:nvPr/>
        </p:nvPicPr>
        <p:blipFill>
          <a:blip r:embed="rId3"/>
          <a:stretch>
            <a:fillRect/>
          </a:stretch>
        </p:blipFill>
        <p:spPr>
          <a:xfrm rot="20815447">
            <a:off x="245214" y="1465299"/>
            <a:ext cx="2950534" cy="2212901"/>
          </a:xfrm>
          <a:prstGeom prst="round2DiagRect">
            <a:avLst/>
          </a:prstGeom>
        </p:spPr>
      </p:pic>
      <p:sp>
        <p:nvSpPr>
          <p:cNvPr id="4" name="TextBox 3">
            <a:extLst>
              <a:ext uri="{FF2B5EF4-FFF2-40B4-BE49-F238E27FC236}">
                <a16:creationId xmlns:a16="http://schemas.microsoft.com/office/drawing/2014/main" id="{7BF317DE-09D0-5443-89CD-C3B982AA4D4A}"/>
              </a:ext>
            </a:extLst>
          </p:cNvPr>
          <p:cNvSpPr txBox="1"/>
          <p:nvPr/>
        </p:nvSpPr>
        <p:spPr>
          <a:xfrm>
            <a:off x="4084765" y="335005"/>
            <a:ext cx="3974714" cy="707886"/>
          </a:xfrm>
          <a:prstGeom prst="rect">
            <a:avLst/>
          </a:prstGeom>
          <a:noFill/>
        </p:spPr>
        <p:txBody>
          <a:bodyPr wrap="square" rtlCol="0" anchor="t">
            <a:spAutoFit/>
          </a:bodyPr>
          <a:lstStyle/>
          <a:p>
            <a:r>
              <a:rPr lang="en-US" sz="2400" u="sng" dirty="0">
                <a:solidFill>
                  <a:schemeClr val="tx1">
                    <a:lumMod val="50000"/>
                  </a:schemeClr>
                </a:solidFill>
              </a:rPr>
              <a:t>OFF CAMPUS ADVISORS </a:t>
            </a:r>
            <a:endParaRPr lang="en-US" sz="2400" dirty="0">
              <a:solidFill>
                <a:schemeClr val="tx1">
                  <a:lumMod val="50000"/>
                </a:schemeClr>
              </a:solidFill>
            </a:endParaRPr>
          </a:p>
          <a:p>
            <a:endParaRPr lang="en-US" sz="1600" dirty="0">
              <a:solidFill>
                <a:schemeClr val="tx1">
                  <a:lumMod val="50000"/>
                </a:schemeClr>
              </a:solidFill>
            </a:endParaRPr>
          </a:p>
        </p:txBody>
      </p:sp>
      <p:sp>
        <p:nvSpPr>
          <p:cNvPr id="5" name="TextBox 4">
            <a:extLst>
              <a:ext uri="{FF2B5EF4-FFF2-40B4-BE49-F238E27FC236}">
                <a16:creationId xmlns:a16="http://schemas.microsoft.com/office/drawing/2014/main" id="{AEAB23AE-B7A5-894E-9AAB-011776ECB3E4}"/>
              </a:ext>
            </a:extLst>
          </p:cNvPr>
          <p:cNvSpPr txBox="1"/>
          <p:nvPr/>
        </p:nvSpPr>
        <p:spPr>
          <a:xfrm>
            <a:off x="4084765" y="1044469"/>
            <a:ext cx="4782625" cy="4401205"/>
          </a:xfrm>
          <a:prstGeom prst="rect">
            <a:avLst/>
          </a:prstGeom>
          <a:noFill/>
        </p:spPr>
        <p:txBody>
          <a:bodyPr wrap="square" rtlCol="0" anchor="t">
            <a:spAutoFit/>
          </a:bodyPr>
          <a:lstStyle/>
          <a:p>
            <a:r>
              <a:rPr lang="en-US" sz="1800" dirty="0">
                <a:solidFill>
                  <a:schemeClr val="tx1">
                    <a:lumMod val="50000"/>
                  </a:schemeClr>
                </a:solidFill>
              </a:rPr>
              <a:t>They can help you out! </a:t>
            </a:r>
          </a:p>
          <a:p>
            <a:pPr marL="285750" indent="-285750">
              <a:buFont typeface="Arial" panose="020B0604020202020204" pitchFamily="34" charset="0"/>
              <a:buChar char="•"/>
            </a:pPr>
            <a:r>
              <a:rPr lang="en-US" sz="1800" dirty="0">
                <a:solidFill>
                  <a:schemeClr val="tx1">
                    <a:lumMod val="50000"/>
                  </a:schemeClr>
                </a:solidFill>
              </a:rPr>
              <a:t>Parking and transportation </a:t>
            </a:r>
          </a:p>
          <a:p>
            <a:pPr marL="285750" indent="-285750">
              <a:buFont typeface="Arial" panose="020B0604020202020204" pitchFamily="34" charset="0"/>
              <a:buChar char="•"/>
            </a:pPr>
            <a:r>
              <a:rPr lang="en-US" sz="1800" dirty="0">
                <a:solidFill>
                  <a:schemeClr val="tx1">
                    <a:lumMod val="50000"/>
                  </a:schemeClr>
                </a:solidFill>
              </a:rPr>
              <a:t>Dining</a:t>
            </a:r>
          </a:p>
          <a:p>
            <a:pPr marL="285750" indent="-285750">
              <a:buFont typeface="Arial" panose="020B0604020202020204" pitchFamily="34" charset="0"/>
              <a:buChar char="•"/>
            </a:pPr>
            <a:r>
              <a:rPr lang="en-US" sz="1800" dirty="0">
                <a:solidFill>
                  <a:schemeClr val="tx1">
                    <a:lumMod val="50000"/>
                  </a:schemeClr>
                </a:solidFill>
              </a:rPr>
              <a:t>Housing</a:t>
            </a:r>
          </a:p>
          <a:p>
            <a:pPr marL="285750" indent="-285750">
              <a:buFont typeface="Arial" panose="020B0604020202020204" pitchFamily="34" charset="0"/>
              <a:buChar char="•"/>
            </a:pPr>
            <a:r>
              <a:rPr lang="en-US" sz="1800" dirty="0">
                <a:solidFill>
                  <a:schemeClr val="tx1">
                    <a:lumMod val="50000"/>
                  </a:schemeClr>
                </a:solidFill>
              </a:rPr>
              <a:t>Academic resources</a:t>
            </a:r>
          </a:p>
          <a:p>
            <a:pPr marL="285750" indent="-285750">
              <a:buFont typeface="Arial" panose="020B0604020202020204" pitchFamily="34" charset="0"/>
              <a:buChar char="•"/>
            </a:pPr>
            <a:r>
              <a:rPr lang="en-US" sz="1800" dirty="0">
                <a:solidFill>
                  <a:schemeClr val="tx1">
                    <a:lumMod val="50000"/>
                  </a:schemeClr>
                </a:solidFill>
              </a:rPr>
              <a:t>Social connection</a:t>
            </a:r>
          </a:p>
          <a:p>
            <a:pPr marL="285750" indent="-285750">
              <a:buFont typeface="Arial" panose="020B0604020202020204" pitchFamily="34" charset="0"/>
              <a:buChar char="•"/>
            </a:pPr>
            <a:r>
              <a:rPr lang="en-US" sz="1800" dirty="0">
                <a:solidFill>
                  <a:schemeClr val="tx1">
                    <a:lumMod val="50000"/>
                  </a:schemeClr>
                </a:solidFill>
              </a:rPr>
              <a:t>Involvement opportunities </a:t>
            </a:r>
          </a:p>
          <a:p>
            <a:pPr marL="285750" indent="-285750">
              <a:buFont typeface="Arial" panose="020B0604020202020204" pitchFamily="34" charset="0"/>
              <a:buChar char="•"/>
            </a:pPr>
            <a:endParaRPr lang="en-US" sz="1800" dirty="0">
              <a:solidFill>
                <a:schemeClr val="tx1">
                  <a:lumMod val="50000"/>
                </a:schemeClr>
              </a:solidFill>
            </a:endParaRPr>
          </a:p>
          <a:p>
            <a:r>
              <a:rPr lang="en-US" sz="1800" dirty="0">
                <a:solidFill>
                  <a:schemeClr val="tx1">
                    <a:lumMod val="50000"/>
                  </a:schemeClr>
                </a:solidFill>
              </a:rPr>
              <a:t>NOT academic advisors, but can help you connect with one!</a:t>
            </a:r>
          </a:p>
          <a:p>
            <a:endParaRPr lang="en-US" sz="1800" dirty="0">
              <a:solidFill>
                <a:schemeClr val="tx1">
                  <a:lumMod val="50000"/>
                </a:schemeClr>
              </a:solidFill>
            </a:endParaRPr>
          </a:p>
          <a:p>
            <a:r>
              <a:rPr lang="en-US" sz="1800" dirty="0">
                <a:solidFill>
                  <a:schemeClr val="tx1">
                    <a:lumMod val="50000"/>
                  </a:schemeClr>
                </a:solidFill>
              </a:rPr>
              <a:t>Off-campus lounge located in the HUB 1014 to hang out, get free coffee, play games, talk to an OCA, </a:t>
            </a:r>
            <a:r>
              <a:rPr lang="en-US" sz="1800" dirty="0" err="1">
                <a:solidFill>
                  <a:schemeClr val="tx1">
                    <a:lumMod val="50000"/>
                  </a:schemeClr>
                </a:solidFill>
              </a:rPr>
              <a:t>etc</a:t>
            </a:r>
            <a:r>
              <a:rPr lang="en-US" sz="1800" dirty="0">
                <a:solidFill>
                  <a:schemeClr val="tx1">
                    <a:lumMod val="50000"/>
                  </a:schemeClr>
                </a:solidFill>
              </a:rPr>
              <a:t>!</a:t>
            </a:r>
          </a:p>
          <a:p>
            <a:endParaRPr lang="en-US" dirty="0">
              <a:solidFill>
                <a:schemeClr val="tx1">
                  <a:lumMod val="50000"/>
                </a:schemeClr>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326815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1000">
              <a:srgbClr val="E61E7F"/>
            </a:gs>
            <a:gs pos="100000">
              <a:srgbClr val="FF9900"/>
            </a:gs>
          </a:gsLst>
          <a:lin ang="5400700" scaled="0"/>
        </a:gradFill>
        <a:effectLst/>
      </p:bgPr>
    </p:bg>
    <p:spTree>
      <p:nvGrpSpPr>
        <p:cNvPr id="1" name="Shape 102"/>
        <p:cNvGrpSpPr/>
        <p:nvPr/>
      </p:nvGrpSpPr>
      <p:grpSpPr>
        <a:xfrm>
          <a:off x="0" y="0"/>
          <a:ext cx="0" cy="0"/>
          <a:chOff x="0" y="0"/>
          <a:chExt cx="0" cy="0"/>
        </a:xfrm>
      </p:grpSpPr>
      <p:sp>
        <p:nvSpPr>
          <p:cNvPr id="103" name="Google Shape;103;p19"/>
          <p:cNvSpPr txBox="1">
            <a:spLocks noGrp="1"/>
          </p:cNvSpPr>
          <p:nvPr>
            <p:ph type="ctrTitle" idx="4294967295"/>
          </p:nvPr>
        </p:nvSpPr>
        <p:spPr>
          <a:xfrm>
            <a:off x="1469549" y="1692851"/>
            <a:ext cx="62049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a:t>WE CAN’T WAIT TO MEET YOU! </a:t>
            </a:r>
            <a:endParaRPr sz="4800"/>
          </a:p>
        </p:txBody>
      </p:sp>
      <p:sp>
        <p:nvSpPr>
          <p:cNvPr id="104" name="Google Shape;104;p19"/>
          <p:cNvSpPr txBox="1">
            <a:spLocks noGrp="1"/>
          </p:cNvSpPr>
          <p:nvPr>
            <p:ph type="subTitle" idx="4294967295"/>
          </p:nvPr>
        </p:nvSpPr>
        <p:spPr>
          <a:xfrm>
            <a:off x="1469550" y="3179135"/>
            <a:ext cx="6204900" cy="1072395"/>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
                <a:solidFill>
                  <a:srgbClr val="FFFFFF"/>
                </a:solidFill>
              </a:rPr>
              <a:t>OFFCAMP1@GMU.EDU</a:t>
            </a:r>
            <a:br>
              <a:rPr lang="en">
                <a:solidFill>
                  <a:srgbClr val="FFFFFF"/>
                </a:solidFill>
              </a:rPr>
            </a:br>
            <a:r>
              <a:rPr lang="en">
                <a:solidFill>
                  <a:srgbClr val="FFFFFF"/>
                </a:solidFill>
              </a:rPr>
              <a:t>CONTEMPORARY.GMU.EDU</a:t>
            </a:r>
            <a:br>
              <a:rPr lang="en">
                <a:solidFill>
                  <a:srgbClr val="FFFFFF"/>
                </a:solidFill>
              </a:rPr>
            </a:br>
            <a:r>
              <a:rPr lang="en">
                <a:solidFill>
                  <a:srgbClr val="FFFFFF"/>
                </a:solidFill>
              </a:rPr>
              <a:t>@MASONOFFCAMPUS</a:t>
            </a:r>
          </a:p>
        </p:txBody>
      </p:sp>
      <p:sp>
        <p:nvSpPr>
          <p:cNvPr id="105" name="Google Shape;105;p19"/>
          <p:cNvSpPr/>
          <p:nvPr/>
        </p:nvSpPr>
        <p:spPr>
          <a:xfrm>
            <a:off x="5241852" y="477870"/>
            <a:ext cx="1145591" cy="1160843"/>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6" name="Google Shape;106;p19"/>
          <p:cNvSpPr/>
          <p:nvPr/>
        </p:nvSpPr>
        <p:spPr>
          <a:xfrm>
            <a:off x="1400823" y="2913445"/>
            <a:ext cx="669785" cy="65243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7" name="Google Shape;107;p19"/>
          <p:cNvSpPr/>
          <p:nvPr/>
        </p:nvSpPr>
        <p:spPr>
          <a:xfrm>
            <a:off x="4582811" y="563898"/>
            <a:ext cx="293240" cy="28495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8" name="Google Shape;108;p19"/>
          <p:cNvSpPr/>
          <p:nvPr/>
        </p:nvSpPr>
        <p:spPr>
          <a:xfrm rot="2487194">
            <a:off x="4322395" y="1216532"/>
            <a:ext cx="208629" cy="20273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9" name="Google Shape;109;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rgbClr val="FAD658"/>
            </a:gs>
          </a:gsLst>
          <a:lin ang="5400012" scaled="0"/>
        </a:gradFill>
        <a:effectLst/>
      </p:bgPr>
    </p:bg>
    <p:spTree>
      <p:nvGrpSpPr>
        <p:cNvPr id="1" name="Shape 75"/>
        <p:cNvGrpSpPr/>
        <p:nvPr/>
      </p:nvGrpSpPr>
      <p:grpSpPr>
        <a:xfrm>
          <a:off x="0" y="0"/>
          <a:ext cx="0" cy="0"/>
          <a:chOff x="0" y="0"/>
          <a:chExt cx="0" cy="0"/>
        </a:xfrm>
      </p:grpSpPr>
      <p:sp>
        <p:nvSpPr>
          <p:cNvPr id="79" name="Google Shape;79;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 name="TextBox 6">
            <a:extLst>
              <a:ext uri="{FF2B5EF4-FFF2-40B4-BE49-F238E27FC236}">
                <a16:creationId xmlns:a16="http://schemas.microsoft.com/office/drawing/2014/main" id="{E77B846F-B1A4-DE46-B79D-6B700D569EAF}"/>
              </a:ext>
            </a:extLst>
          </p:cNvPr>
          <p:cNvSpPr txBox="1"/>
          <p:nvPr/>
        </p:nvSpPr>
        <p:spPr>
          <a:xfrm>
            <a:off x="2619069" y="1279088"/>
            <a:ext cx="3829858" cy="2585323"/>
          </a:xfrm>
          <a:prstGeom prst="rect">
            <a:avLst/>
          </a:prstGeom>
          <a:noFill/>
        </p:spPr>
        <p:txBody>
          <a:bodyPr wrap="square" rtlCol="0">
            <a:spAutoFit/>
          </a:bodyPr>
          <a:lstStyle/>
          <a:p>
            <a:pPr algn="ctr"/>
            <a:r>
              <a:rPr lang="en-US" sz="1800" b="1" dirty="0">
                <a:solidFill>
                  <a:schemeClr val="tx1">
                    <a:lumMod val="50000"/>
                  </a:schemeClr>
                </a:solidFill>
                <a:latin typeface="Montserrat Light"/>
                <a:sym typeface="Montserrat Light"/>
              </a:rPr>
              <a:t>TODAY’S AGENDA</a:t>
            </a:r>
          </a:p>
          <a:p>
            <a:pPr algn="ctr"/>
            <a:endParaRPr lang="en-US" sz="1800" b="1" dirty="0">
              <a:solidFill>
                <a:schemeClr val="tx1">
                  <a:lumMod val="50000"/>
                </a:schemeClr>
              </a:solidFill>
              <a:latin typeface="Montserrat Light"/>
              <a:sym typeface="Montserrat Light"/>
            </a:endParaRPr>
          </a:p>
          <a:p>
            <a:pPr marL="285750" indent="-285750">
              <a:buFont typeface="Courier New" panose="02070309020205020404" pitchFamily="49" charset="0"/>
              <a:buChar char="o"/>
            </a:pPr>
            <a:r>
              <a:rPr lang="en-US" sz="1800" b="1" dirty="0">
                <a:solidFill>
                  <a:schemeClr val="tx1">
                    <a:lumMod val="50000"/>
                  </a:schemeClr>
                </a:solidFill>
                <a:latin typeface="Montserrat Light"/>
                <a:sym typeface="Montserrat Light"/>
              </a:rPr>
              <a:t>Getting Connected</a:t>
            </a:r>
          </a:p>
          <a:p>
            <a:pPr marL="285750" indent="-285750">
              <a:buFont typeface="Courier New" panose="02070309020205020404" pitchFamily="49" charset="0"/>
              <a:buChar char="o"/>
            </a:pPr>
            <a:r>
              <a:rPr lang="en-US" sz="1800" b="1" dirty="0">
                <a:solidFill>
                  <a:schemeClr val="tx1">
                    <a:lumMod val="50000"/>
                  </a:schemeClr>
                </a:solidFill>
                <a:latin typeface="Montserrat Light"/>
                <a:sym typeface="Montserrat Light"/>
              </a:rPr>
              <a:t>Searching for Off-Campus Housing</a:t>
            </a:r>
          </a:p>
          <a:p>
            <a:pPr marL="285750" indent="-285750">
              <a:buFont typeface="Courier New" panose="02070309020205020404" pitchFamily="49" charset="0"/>
              <a:buChar char="o"/>
            </a:pPr>
            <a:r>
              <a:rPr lang="en-US" sz="1800" b="1" dirty="0">
                <a:solidFill>
                  <a:schemeClr val="tx1">
                    <a:lumMod val="50000"/>
                  </a:schemeClr>
                </a:solidFill>
                <a:latin typeface="Montserrat Light"/>
                <a:sym typeface="Montserrat Light"/>
              </a:rPr>
              <a:t>Off-Campus Advisors</a:t>
            </a:r>
          </a:p>
          <a:p>
            <a:pPr marL="285750" indent="-285750">
              <a:buFont typeface="Courier New" panose="02070309020205020404" pitchFamily="49" charset="0"/>
              <a:buChar char="o"/>
            </a:pPr>
            <a:r>
              <a:rPr lang="en-US" sz="1800" b="1" dirty="0">
                <a:solidFill>
                  <a:schemeClr val="tx1">
                    <a:lumMod val="50000"/>
                  </a:schemeClr>
                </a:solidFill>
                <a:latin typeface="Montserrat Light"/>
                <a:sym typeface="Montserrat Light"/>
              </a:rPr>
              <a:t>Questions</a:t>
            </a:r>
          </a:p>
          <a:p>
            <a:endParaRPr lang="en-US" sz="1800" dirty="0">
              <a:solidFill>
                <a:schemeClr val="dk1"/>
              </a:solidFill>
              <a:latin typeface="Montserrat Light"/>
              <a:sym typeface="Montserrat Light"/>
            </a:endParaRPr>
          </a:p>
          <a:p>
            <a:pPr marL="285750" indent="-285750">
              <a:buFont typeface="Courier New" panose="02070309020205020404" pitchFamily="49" charset="0"/>
              <a:buChar char="o"/>
            </a:pPr>
            <a:endParaRPr lang="en-US" sz="1800" dirty="0">
              <a:solidFill>
                <a:schemeClr val="dk1"/>
              </a:solidFill>
              <a:latin typeface="Montserrat Light"/>
              <a:sym typeface="Montserrat Light"/>
            </a:endParaRPr>
          </a:p>
          <a:p>
            <a:pPr marL="285750" indent="-285750">
              <a:buFont typeface="Courier New" panose="02070309020205020404" pitchFamily="49" charset="0"/>
              <a:buChar char="o"/>
            </a:pPr>
            <a:endParaRPr lang="en-US" sz="1800" dirty="0">
              <a:solidFill>
                <a:schemeClr val="dk1"/>
              </a:solidFill>
              <a:latin typeface="Montserrat Light"/>
              <a:sym typeface="Montserrat Light"/>
            </a:endParaRPr>
          </a:p>
        </p:txBody>
      </p:sp>
    </p:spTree>
    <p:extLst>
      <p:ext uri="{BB962C8B-B14F-4D97-AF65-F5344CB8AC3E}">
        <p14:creationId xmlns:p14="http://schemas.microsoft.com/office/powerpoint/2010/main" val="237817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000" dirty="0"/>
              <a:t>THE </a:t>
            </a:r>
            <a:br>
              <a:rPr lang="en" sz="2000" dirty="0"/>
            </a:br>
            <a:r>
              <a:rPr lang="en" sz="2000" dirty="0"/>
              <a:t>BASICS</a:t>
            </a:r>
            <a:endParaRPr sz="2000" dirty="0"/>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a:t>
            </a:fld>
            <a:endParaRPr/>
          </a:p>
        </p:txBody>
      </p:sp>
      <p:sp>
        <p:nvSpPr>
          <p:cNvPr id="3" name="Text Placeholder 2">
            <a:extLst>
              <a:ext uri="{FF2B5EF4-FFF2-40B4-BE49-F238E27FC236}">
                <a16:creationId xmlns:a16="http://schemas.microsoft.com/office/drawing/2014/main" id="{9FD8A5F9-EB64-0245-B455-AEFC9BD4C271}"/>
              </a:ext>
            </a:extLst>
          </p:cNvPr>
          <p:cNvSpPr>
            <a:spLocks noGrp="1"/>
          </p:cNvSpPr>
          <p:nvPr>
            <p:ph type="body" idx="1"/>
          </p:nvPr>
        </p:nvSpPr>
        <p:spPr>
          <a:xfrm>
            <a:off x="3844325" y="805325"/>
            <a:ext cx="3861492" cy="3540600"/>
          </a:xfrm>
        </p:spPr>
        <p:txBody>
          <a:bodyPr/>
          <a:lstStyle/>
          <a:p>
            <a:pPr>
              <a:buFont typeface="Wingdings" pitchFamily="2" charset="2"/>
              <a:buChar char="§"/>
            </a:pPr>
            <a:r>
              <a:rPr lang="en-US" dirty="0">
                <a:solidFill>
                  <a:schemeClr val="tx1">
                    <a:lumMod val="50000"/>
                  </a:schemeClr>
                </a:solidFill>
              </a:rPr>
              <a:t>KNOW YOUR RESOURCES</a:t>
            </a:r>
          </a:p>
          <a:p>
            <a:pPr>
              <a:buFont typeface="Wingdings" pitchFamily="2" charset="2"/>
              <a:buChar char="§"/>
            </a:pPr>
            <a:r>
              <a:rPr lang="en-US" dirty="0">
                <a:solidFill>
                  <a:schemeClr val="tx1">
                    <a:lumMod val="50000"/>
                  </a:schemeClr>
                </a:solidFill>
              </a:rPr>
              <a:t>MAKE CONNECTIONS</a:t>
            </a:r>
          </a:p>
          <a:p>
            <a:pPr>
              <a:buFont typeface="Wingdings" pitchFamily="2" charset="2"/>
              <a:buChar char="§"/>
            </a:pPr>
            <a:r>
              <a:rPr lang="en-US" dirty="0">
                <a:solidFill>
                  <a:schemeClr val="tx1">
                    <a:lumMod val="50000"/>
                  </a:schemeClr>
                </a:solidFill>
              </a:rPr>
              <a:t>GET ENGAGED</a:t>
            </a:r>
          </a:p>
          <a:p>
            <a:pPr>
              <a:buFont typeface="Wingdings" pitchFamily="2" charset="2"/>
              <a:buChar char="§"/>
            </a:pPr>
            <a:endParaRPr lang="en-US" dirty="0"/>
          </a:p>
        </p:txBody>
      </p:sp>
      <p:sp>
        <p:nvSpPr>
          <p:cNvPr id="8" name="TextBox 7">
            <a:extLst>
              <a:ext uri="{FF2B5EF4-FFF2-40B4-BE49-F238E27FC236}">
                <a16:creationId xmlns:a16="http://schemas.microsoft.com/office/drawing/2014/main" id="{2D8A8D09-8785-7E42-88B9-30295E784CF8}"/>
              </a:ext>
            </a:extLst>
          </p:cNvPr>
          <p:cNvSpPr txBox="1"/>
          <p:nvPr/>
        </p:nvSpPr>
        <p:spPr>
          <a:xfrm>
            <a:off x="4572000" y="3455579"/>
            <a:ext cx="3153753" cy="523220"/>
          </a:xfrm>
          <a:prstGeom prst="rect">
            <a:avLst/>
          </a:prstGeom>
          <a:noFill/>
        </p:spPr>
        <p:txBody>
          <a:bodyPr wrap="square" rtlCol="0">
            <a:spAutoFit/>
          </a:bodyPr>
          <a:lstStyle/>
          <a:p>
            <a:r>
              <a:rPr lang="en-US" sz="2800" dirty="0">
                <a:solidFill>
                  <a:schemeClr val="tx1">
                    <a:lumMod val="50000"/>
                  </a:schemeClr>
                </a:solidFill>
                <a:latin typeface="Montserrat Light"/>
              </a:rPr>
              <a:t>ULIFE.GMU.</a:t>
            </a:r>
            <a:r>
              <a:rPr lang="en-US" sz="2800" dirty="0">
                <a:solidFill>
                  <a:schemeClr val="tx1">
                    <a:lumMod val="50000"/>
                  </a:schemeClr>
                </a:solidFill>
                <a:latin typeface="Montserrat Light"/>
                <a:sym typeface="Montserrat Light"/>
              </a:rPr>
              <a:t>EDU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FOR TRANSFER STUDENTS</a:t>
            </a:r>
            <a:endParaRPr/>
          </a:p>
        </p:txBody>
      </p:sp>
      <p:sp>
        <p:nvSpPr>
          <p:cNvPr id="97" name="Google Shape;97;p18"/>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457200" lvl="0" indent="-368300" algn="l" rtl="0">
              <a:spcBef>
                <a:spcPts val="0"/>
              </a:spcBef>
              <a:spcAft>
                <a:spcPts val="0"/>
              </a:spcAft>
              <a:buSzPts val="2200"/>
              <a:buChar char="◦"/>
            </a:pPr>
            <a:r>
              <a:rPr lang="en-US" dirty="0">
                <a:solidFill>
                  <a:schemeClr val="tx1">
                    <a:lumMod val="50000"/>
                  </a:schemeClr>
                </a:solidFill>
              </a:rPr>
              <a:t>Vice President’s Transfer Advisory Board (TSAB) </a:t>
            </a:r>
          </a:p>
          <a:p>
            <a:pPr marL="457200" lvl="0" indent="-368300" algn="l" rtl="0">
              <a:spcBef>
                <a:spcPts val="0"/>
              </a:spcBef>
              <a:spcAft>
                <a:spcPts val="0"/>
              </a:spcAft>
              <a:buSzPts val="2200"/>
              <a:buChar char="◦"/>
            </a:pPr>
            <a:r>
              <a:rPr lang="en-US" dirty="0">
                <a:solidFill>
                  <a:schemeClr val="tx1">
                    <a:lumMod val="50000"/>
                  </a:schemeClr>
                </a:solidFill>
              </a:rPr>
              <a:t>Transfer Student Meetups </a:t>
            </a:r>
          </a:p>
          <a:p>
            <a:pPr marL="457200" lvl="0" indent="-368300" algn="l" rtl="0">
              <a:spcBef>
                <a:spcPts val="0"/>
              </a:spcBef>
              <a:spcAft>
                <a:spcPts val="0"/>
              </a:spcAft>
              <a:buSzPts val="2200"/>
              <a:buChar char="◦"/>
            </a:pPr>
            <a:r>
              <a:rPr lang="en-US" dirty="0">
                <a:solidFill>
                  <a:schemeClr val="tx1">
                    <a:lumMod val="50000"/>
                  </a:schemeClr>
                </a:solidFill>
              </a:rPr>
              <a:t>National Transfer Student Week </a:t>
            </a:r>
          </a:p>
          <a:p>
            <a:pPr marL="457200" lvl="0" indent="-368300" algn="l" rtl="0">
              <a:spcBef>
                <a:spcPts val="0"/>
              </a:spcBef>
              <a:spcAft>
                <a:spcPts val="0"/>
              </a:spcAft>
              <a:buSzPts val="2200"/>
              <a:buChar char="◦"/>
            </a:pPr>
            <a:r>
              <a:rPr lang="en-US" dirty="0">
                <a:solidFill>
                  <a:schemeClr val="tx1">
                    <a:lumMod val="50000"/>
                  </a:schemeClr>
                </a:solidFill>
              </a:rPr>
              <a:t>Transfer Nation</a:t>
            </a:r>
          </a:p>
          <a:p>
            <a:pPr marL="88900" lvl="0" indent="0" algn="l" rtl="0">
              <a:spcBef>
                <a:spcPts val="0"/>
              </a:spcBef>
              <a:spcAft>
                <a:spcPts val="0"/>
              </a:spcAft>
              <a:buSzPts val="2200"/>
              <a:buNone/>
            </a:pPr>
            <a:endParaRPr dirty="0"/>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012" scaled="0"/>
        </a:gradFill>
        <a:effectLst/>
      </p:bgPr>
    </p:bg>
    <p:spTree>
      <p:nvGrpSpPr>
        <p:cNvPr id="1" name="Shape 75"/>
        <p:cNvGrpSpPr/>
        <p:nvPr/>
      </p:nvGrpSpPr>
      <p:grpSpPr>
        <a:xfrm>
          <a:off x="0" y="0"/>
          <a:ext cx="0" cy="0"/>
          <a:chOff x="0" y="0"/>
          <a:chExt cx="0" cy="0"/>
        </a:xfrm>
      </p:grpSpPr>
      <p:pic>
        <p:nvPicPr>
          <p:cNvPr id="78" name="Google Shape;78;p15" descr="photo-1434030216411-0b793f4b4173.jpg"/>
          <p:cNvPicPr preferRelativeResize="0"/>
          <p:nvPr/>
        </p:nvPicPr>
        <p:blipFill>
          <a:blip r:embed="rId3">
            <a:alphaModFix/>
          </a:blip>
          <a:stretch>
            <a:fillRect/>
          </a:stretch>
        </p:blipFill>
        <p:spPr>
          <a:xfrm>
            <a:off x="4015200" y="228600"/>
            <a:ext cx="1113600" cy="1113600"/>
          </a:xfrm>
          <a:prstGeom prst="ellipse">
            <a:avLst/>
          </a:prstGeom>
          <a:noFill/>
          <a:ln w="114300" cap="flat" cmpd="sng">
            <a:solidFill>
              <a:srgbClr val="FFFFFF"/>
            </a:solidFill>
            <a:prstDash val="solid"/>
            <a:round/>
            <a:headEnd type="none" w="sm" len="sm"/>
            <a:tailEnd type="none" w="sm" len="sm"/>
          </a:ln>
          <a:effectLst>
            <a:outerShdw blurRad="42863" dist="38100" dir="5400000" algn="bl" rotWithShape="0">
              <a:srgbClr val="000000">
                <a:alpha val="20000"/>
              </a:srgbClr>
            </a:outerShdw>
          </a:effectLst>
        </p:spPr>
      </p:pic>
      <p:sp>
        <p:nvSpPr>
          <p:cNvPr id="79" name="Google Shape;79;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3" name="Picture 2">
            <a:extLst>
              <a:ext uri="{FF2B5EF4-FFF2-40B4-BE49-F238E27FC236}">
                <a16:creationId xmlns:a16="http://schemas.microsoft.com/office/drawing/2014/main" id="{04600B49-8750-2F44-B110-D42AC628EC9A}"/>
              </a:ext>
            </a:extLst>
          </p:cNvPr>
          <p:cNvPicPr>
            <a:picLocks noChangeAspect="1"/>
          </p:cNvPicPr>
          <p:nvPr/>
        </p:nvPicPr>
        <p:blipFill>
          <a:blip r:embed="rId4"/>
          <a:stretch>
            <a:fillRect/>
          </a:stretch>
        </p:blipFill>
        <p:spPr>
          <a:xfrm>
            <a:off x="4015199" y="228600"/>
            <a:ext cx="1113601" cy="1113601"/>
          </a:xfrm>
          <a:prstGeom prst="ellipse">
            <a:avLst/>
          </a:prstGeom>
        </p:spPr>
      </p:pic>
      <p:pic>
        <p:nvPicPr>
          <p:cNvPr id="5" name="Picture 4">
            <a:extLst>
              <a:ext uri="{FF2B5EF4-FFF2-40B4-BE49-F238E27FC236}">
                <a16:creationId xmlns:a16="http://schemas.microsoft.com/office/drawing/2014/main" id="{47A7A760-C82D-D84E-B56C-975103DEB1BA}"/>
              </a:ext>
            </a:extLst>
          </p:cNvPr>
          <p:cNvPicPr>
            <a:picLocks noChangeAspect="1"/>
          </p:cNvPicPr>
          <p:nvPr/>
        </p:nvPicPr>
        <p:blipFill rotWithShape="1">
          <a:blip r:embed="rId5"/>
          <a:srcRect l="2134" t="31277" r="3065" b="1991"/>
          <a:stretch/>
        </p:blipFill>
        <p:spPr>
          <a:xfrm>
            <a:off x="5377375" y="1342200"/>
            <a:ext cx="2988339" cy="2629464"/>
          </a:xfrm>
          <a:prstGeom prst="roundRect">
            <a:avLst/>
          </a:prstGeom>
        </p:spPr>
      </p:pic>
      <p:sp>
        <p:nvSpPr>
          <p:cNvPr id="7" name="TextBox 6">
            <a:extLst>
              <a:ext uri="{FF2B5EF4-FFF2-40B4-BE49-F238E27FC236}">
                <a16:creationId xmlns:a16="http://schemas.microsoft.com/office/drawing/2014/main" id="{E77B846F-B1A4-DE46-B79D-6B700D569EAF}"/>
              </a:ext>
            </a:extLst>
          </p:cNvPr>
          <p:cNvSpPr txBox="1"/>
          <p:nvPr/>
        </p:nvSpPr>
        <p:spPr>
          <a:xfrm>
            <a:off x="1500326" y="1802168"/>
            <a:ext cx="3471169" cy="2862322"/>
          </a:xfrm>
          <a:prstGeom prst="rect">
            <a:avLst/>
          </a:prstGeom>
          <a:noFill/>
        </p:spPr>
        <p:txBody>
          <a:bodyPr wrap="square" rtlCol="0">
            <a:spAutoFit/>
          </a:bodyPr>
          <a:lstStyle/>
          <a:p>
            <a:pPr marL="285750" indent="-285750">
              <a:buFont typeface="Courier New" panose="02070309020205020404" pitchFamily="49" charset="0"/>
              <a:buChar char="o"/>
            </a:pPr>
            <a:r>
              <a:rPr lang="en-US" sz="1800" b="1" dirty="0">
                <a:solidFill>
                  <a:schemeClr val="tx1">
                    <a:lumMod val="50000"/>
                  </a:schemeClr>
                </a:solidFill>
                <a:latin typeface="Montserrat Light"/>
                <a:sym typeface="Montserrat Light"/>
              </a:rPr>
              <a:t>Find social and educational events and activities </a:t>
            </a:r>
          </a:p>
          <a:p>
            <a:pPr marL="285750" indent="-285750">
              <a:buFont typeface="Courier New" panose="02070309020205020404" pitchFamily="49" charset="0"/>
              <a:buChar char="o"/>
            </a:pPr>
            <a:r>
              <a:rPr lang="en-US" sz="1800" b="1" dirty="0">
                <a:solidFill>
                  <a:schemeClr val="tx1">
                    <a:lumMod val="50000"/>
                  </a:schemeClr>
                </a:solidFill>
                <a:latin typeface="Montserrat Light"/>
                <a:sym typeface="Montserrat Light"/>
              </a:rPr>
              <a:t>Filter by “Transfer Events,” “Family Friendly, “Online,” and so much more</a:t>
            </a:r>
          </a:p>
          <a:p>
            <a:pPr marL="285750" indent="-285750">
              <a:buFont typeface="Courier New" panose="02070309020205020404" pitchFamily="49" charset="0"/>
              <a:buChar char="o"/>
            </a:pPr>
            <a:r>
              <a:rPr lang="en-US" sz="1800" b="1" dirty="0">
                <a:solidFill>
                  <a:schemeClr val="tx1">
                    <a:lumMod val="50000"/>
                  </a:schemeClr>
                </a:solidFill>
                <a:latin typeface="Montserrat Light"/>
                <a:sym typeface="Montserrat Light"/>
              </a:rPr>
              <a:t>There are over 400 clubs and student organizations </a:t>
            </a:r>
          </a:p>
          <a:p>
            <a:endParaRPr lang="en-US" sz="1800" dirty="0">
              <a:solidFill>
                <a:schemeClr val="dk1"/>
              </a:solidFill>
              <a:latin typeface="Montserrat Light"/>
              <a:sym typeface="Montserrat Light"/>
            </a:endParaRPr>
          </a:p>
          <a:p>
            <a:pPr marL="285750" indent="-285750">
              <a:buFont typeface="Courier New" panose="02070309020205020404" pitchFamily="49" charset="0"/>
              <a:buChar char="o"/>
            </a:pPr>
            <a:endParaRPr lang="en-US" sz="1800" dirty="0">
              <a:solidFill>
                <a:schemeClr val="dk1"/>
              </a:solidFill>
              <a:latin typeface="Montserrat Light"/>
              <a:sym typeface="Montserrat Light"/>
            </a:endParaRPr>
          </a:p>
          <a:p>
            <a:pPr marL="285750" indent="-285750">
              <a:buFont typeface="Courier New" panose="02070309020205020404" pitchFamily="49" charset="0"/>
              <a:buChar char="o"/>
            </a:pPr>
            <a:endParaRPr lang="en-US" sz="1800" dirty="0">
              <a:solidFill>
                <a:schemeClr val="dk1"/>
              </a:solidFill>
              <a:latin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pPr lvl="0"/>
            <a:r>
              <a:rPr lang="en-US"/>
              <a:t>SEARCHING FOR </a:t>
            </a:r>
            <a:br>
              <a:rPr lang="en-US"/>
            </a:br>
            <a:r>
              <a:rPr lang="en-US"/>
              <a:t>HOUSING</a:t>
            </a:r>
            <a:endParaRPr sz="2400"/>
          </a:p>
        </p:txBody>
      </p:sp>
    </p:spTree>
    <p:extLst>
      <p:ext uri="{BB962C8B-B14F-4D97-AF65-F5344CB8AC3E}">
        <p14:creationId xmlns:p14="http://schemas.microsoft.com/office/powerpoint/2010/main" val="379384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700" scaled="0"/>
        </a:gradFill>
        <a:effectLst/>
      </p:bgPr>
    </p:bg>
    <p:spTree>
      <p:nvGrpSpPr>
        <p:cNvPr id="1" name="Shape 113"/>
        <p:cNvGrpSpPr/>
        <p:nvPr/>
      </p:nvGrpSpPr>
      <p:grpSpPr>
        <a:xfrm>
          <a:off x="0" y="0"/>
          <a:ext cx="0" cy="0"/>
          <a:chOff x="0" y="0"/>
          <a:chExt cx="0" cy="0"/>
        </a:xfrm>
      </p:grpSpPr>
      <p:sp>
        <p:nvSpPr>
          <p:cNvPr id="115" name="Google Shape;115;p20"/>
          <p:cNvSpPr txBox="1">
            <a:spLocks noGrp="1"/>
          </p:cNvSpPr>
          <p:nvPr>
            <p:ph type="title"/>
          </p:nvPr>
        </p:nvSpPr>
        <p:spPr>
          <a:xfrm>
            <a:off x="727575" y="321150"/>
            <a:ext cx="2020800" cy="3327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START YOUR SEARCH</a:t>
            </a:r>
            <a:endParaRPr/>
          </a:p>
        </p:txBody>
      </p:sp>
      <p:sp>
        <p:nvSpPr>
          <p:cNvPr id="117" name="Google Shape;117;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6" name="Google Shape;115;p20">
            <a:extLst>
              <a:ext uri="{FF2B5EF4-FFF2-40B4-BE49-F238E27FC236}">
                <a16:creationId xmlns:a16="http://schemas.microsoft.com/office/drawing/2014/main" id="{EF274680-85B2-4FD9-A57E-60172CCD16D6}"/>
              </a:ext>
            </a:extLst>
          </p:cNvPr>
          <p:cNvSpPr txBox="1">
            <a:spLocks/>
          </p:cNvSpPr>
          <p:nvPr/>
        </p:nvSpPr>
        <p:spPr>
          <a:xfrm>
            <a:off x="727575" y="1502250"/>
            <a:ext cx="2020800" cy="34800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9pPr>
          </a:lstStyle>
          <a:p>
            <a:pPr algn="ctr"/>
            <a:r>
              <a:rPr lang="en"/>
              <a:t>och.gmu.edu</a:t>
            </a:r>
            <a:endParaRPr lang="en-US"/>
          </a:p>
        </p:txBody>
      </p:sp>
      <p:pic>
        <p:nvPicPr>
          <p:cNvPr id="4" name="Picture 3">
            <a:extLst>
              <a:ext uri="{FF2B5EF4-FFF2-40B4-BE49-F238E27FC236}">
                <a16:creationId xmlns:a16="http://schemas.microsoft.com/office/drawing/2014/main" id="{269AC540-5328-714C-8748-48B52E5F4201}"/>
              </a:ext>
            </a:extLst>
          </p:cNvPr>
          <p:cNvPicPr>
            <a:picLocks/>
          </p:cNvPicPr>
          <p:nvPr/>
        </p:nvPicPr>
        <p:blipFill>
          <a:blip r:embed="rId3"/>
          <a:stretch>
            <a:fillRect/>
          </a:stretch>
        </p:blipFill>
        <p:spPr>
          <a:xfrm rot="198573">
            <a:off x="3844450" y="948689"/>
            <a:ext cx="5102352" cy="3246120"/>
          </a:xfrm>
          <a:prstGeom prst="roundRect">
            <a:avLst/>
          </a:prstGeom>
          <a:effectLst>
            <a:outerShdw blurRad="76200" dist="38100" dir="7800000" algn="ctr" rotWithShape="0">
              <a:srgbClr val="000000">
                <a:alpha val="40000"/>
              </a:srgbClr>
            </a:outerShdw>
            <a:softEdge rad="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647735" y="392756"/>
            <a:ext cx="2207837"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SEARCHING FOR PROPERTIES</a:t>
            </a:r>
            <a:br>
              <a:rPr lang="en"/>
            </a:br>
            <a:endParaRPr/>
          </a:p>
        </p:txBody>
      </p:sp>
      <p:sp>
        <p:nvSpPr>
          <p:cNvPr id="145" name="Google Shape;145;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4" name="Google Shape;144;p24">
            <a:extLst>
              <a:ext uri="{FF2B5EF4-FFF2-40B4-BE49-F238E27FC236}">
                <a16:creationId xmlns:a16="http://schemas.microsoft.com/office/drawing/2014/main" id="{2FF19EEB-D758-41E1-A0EC-A3603FA5D30E}"/>
              </a:ext>
            </a:extLst>
          </p:cNvPr>
          <p:cNvSpPr txBox="1">
            <a:spLocks/>
          </p:cNvSpPr>
          <p:nvPr/>
        </p:nvSpPr>
        <p:spPr>
          <a:xfrm>
            <a:off x="748182" y="1719329"/>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9pPr>
          </a:lstStyle>
          <a:p>
            <a:r>
              <a:rPr lang="en-US" sz="2000"/>
              <a:t>On this page you can use filters to narrow your search and click on property cards to learn more.</a:t>
            </a:r>
            <a:br>
              <a:rPr lang="en-US" sz="2000"/>
            </a:br>
            <a:endParaRPr lang="en-US" sz="2000"/>
          </a:p>
        </p:txBody>
      </p:sp>
      <p:pic>
        <p:nvPicPr>
          <p:cNvPr id="6" name="Picture 5">
            <a:extLst>
              <a:ext uri="{FF2B5EF4-FFF2-40B4-BE49-F238E27FC236}">
                <a16:creationId xmlns:a16="http://schemas.microsoft.com/office/drawing/2014/main" id="{F73AB39E-D414-9C4F-8609-55E0CFD10BC1}"/>
              </a:ext>
            </a:extLst>
          </p:cNvPr>
          <p:cNvPicPr>
            <a:picLocks/>
          </p:cNvPicPr>
          <p:nvPr/>
        </p:nvPicPr>
        <p:blipFill>
          <a:blip r:embed="rId3"/>
          <a:stretch>
            <a:fillRect/>
          </a:stretch>
        </p:blipFill>
        <p:spPr>
          <a:xfrm rot="198573">
            <a:off x="3844450" y="948689"/>
            <a:ext cx="5102352" cy="3246120"/>
          </a:xfrm>
          <a:prstGeom prst="roundRect">
            <a:avLst/>
          </a:prstGeom>
          <a:effectLst>
            <a:outerShdw blurRad="76200" dist="38100" dir="7800000" algn="ctr" rotWithShape="0">
              <a:srgbClr val="000000">
                <a:alpha val="40000"/>
              </a:srgbClr>
            </a:outerShdw>
            <a:softEdge rad="0"/>
          </a:effectLst>
        </p:spPr>
      </p:pic>
      <p:sp>
        <p:nvSpPr>
          <p:cNvPr id="3" name="Right Arrow 2">
            <a:extLst>
              <a:ext uri="{FF2B5EF4-FFF2-40B4-BE49-F238E27FC236}">
                <a16:creationId xmlns:a16="http://schemas.microsoft.com/office/drawing/2014/main" id="{5E23BF12-D726-6F47-AB63-54D37599D1C1}"/>
              </a:ext>
            </a:extLst>
          </p:cNvPr>
          <p:cNvSpPr/>
          <p:nvPr/>
        </p:nvSpPr>
        <p:spPr>
          <a:xfrm rot="2290895" flipV="1">
            <a:off x="5891612" y="1643398"/>
            <a:ext cx="268942" cy="151861"/>
          </a:xfrm>
          <a:prstGeom prst="rightArrow">
            <a:avLst/>
          </a:prstGeom>
          <a:solidFill>
            <a:srgbClr val="C99A37"/>
          </a:solidFill>
          <a:ln>
            <a:solidFill>
              <a:srgbClr val="C99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664DDF8D-BEC1-BF4C-A8D5-9BDB958784BA}"/>
              </a:ext>
            </a:extLst>
          </p:cNvPr>
          <p:cNvSpPr/>
          <p:nvPr/>
        </p:nvSpPr>
        <p:spPr>
          <a:xfrm rot="2290895" flipV="1">
            <a:off x="3707122" y="1204128"/>
            <a:ext cx="268942" cy="151861"/>
          </a:xfrm>
          <a:prstGeom prst="rightArrow">
            <a:avLst/>
          </a:prstGeom>
          <a:solidFill>
            <a:srgbClr val="C99A37"/>
          </a:solidFill>
          <a:ln>
            <a:solidFill>
              <a:srgbClr val="C99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81E04033-74D3-E948-8CEA-3DF9EE14A8F7}"/>
              </a:ext>
            </a:extLst>
          </p:cNvPr>
          <p:cNvSpPr/>
          <p:nvPr/>
        </p:nvSpPr>
        <p:spPr>
          <a:xfrm rot="2290895" flipV="1">
            <a:off x="3620533" y="3164389"/>
            <a:ext cx="268942" cy="151861"/>
          </a:xfrm>
          <a:prstGeom prst="rightArrow">
            <a:avLst/>
          </a:prstGeom>
          <a:solidFill>
            <a:srgbClr val="C99A37"/>
          </a:solidFill>
          <a:ln>
            <a:solidFill>
              <a:srgbClr val="C99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000" dirty="0"/>
              <a:t>OTHER CONSIDERATIONS FOR OFF-CAMPUS </a:t>
            </a:r>
            <a:br>
              <a:rPr lang="en" sz="2000"/>
            </a:br>
            <a:r>
              <a:rPr lang="en" sz="2000" dirty="0"/>
              <a:t>STUDENTS</a:t>
            </a:r>
            <a:endParaRPr sz="2000" dirty="0"/>
          </a:p>
        </p:txBody>
      </p:sp>
      <p:sp>
        <p:nvSpPr>
          <p:cNvPr id="228" name="Google Shape;228;p30"/>
          <p:cNvSpPr txBox="1">
            <a:spLocks noGrp="1"/>
          </p:cNvSpPr>
          <p:nvPr>
            <p:ph type="body" idx="1"/>
          </p:nvPr>
        </p:nvSpPr>
        <p:spPr>
          <a:xfrm>
            <a:off x="3844325" y="797725"/>
            <a:ext cx="1481700" cy="4051221"/>
          </a:xfrm>
          <a:prstGeom prst="rect">
            <a:avLst/>
          </a:prstGeom>
        </p:spPr>
        <p:txBody>
          <a:bodyPr spcFirstLastPara="1" wrap="square" lIns="0" tIns="0" rIns="0" bIns="0" anchor="t" anchorCtr="0">
            <a:noAutofit/>
          </a:bodyPr>
          <a:lstStyle/>
          <a:p>
            <a:pPr marL="0" indent="0">
              <a:spcBef>
                <a:spcPts val="0"/>
              </a:spcBef>
              <a:buNone/>
            </a:pPr>
            <a:r>
              <a:rPr lang="en" sz="1100" b="1" dirty="0">
                <a:solidFill>
                  <a:schemeClr val="tx1">
                    <a:lumMod val="50000"/>
                  </a:schemeClr>
                </a:solidFill>
                <a:ea typeface="Segoe UI"/>
                <a:cs typeface="Segoe UI"/>
              </a:rPr>
              <a:t>Transportation</a:t>
            </a:r>
          </a:p>
          <a:p>
            <a:pPr marL="0" indent="0">
              <a:lnSpc>
                <a:spcPct val="114999"/>
              </a:lnSpc>
              <a:spcBef>
                <a:spcPts val="0"/>
              </a:spcBef>
              <a:buNone/>
            </a:pPr>
            <a:endParaRPr lang="en" sz="1100" b="1" dirty="0">
              <a:solidFill>
                <a:schemeClr val="tx1">
                  <a:lumMod val="50000"/>
                </a:schemeClr>
              </a:solidFill>
              <a:ea typeface="Segoe UI"/>
              <a:cs typeface="Segoe UI"/>
            </a:endParaRPr>
          </a:p>
          <a:p>
            <a:pPr marL="0" indent="0">
              <a:lnSpc>
                <a:spcPct val="114999"/>
              </a:lnSpc>
              <a:spcBef>
                <a:spcPts val="0"/>
              </a:spcBef>
              <a:buNone/>
            </a:pPr>
            <a:r>
              <a:rPr lang="en" sz="1100" dirty="0">
                <a:solidFill>
                  <a:schemeClr val="tx1">
                    <a:lumMod val="50000"/>
                  </a:schemeClr>
                </a:solidFill>
                <a:ea typeface="Segoe UI"/>
                <a:cs typeface="Segoe UI"/>
              </a:rPr>
              <a:t>Mason has many free and low-cost transportation options:</a:t>
            </a:r>
            <a:endParaRPr lang="en" sz="1100" b="1" dirty="0">
              <a:solidFill>
                <a:schemeClr val="tx1">
                  <a:lumMod val="50000"/>
                </a:schemeClr>
              </a:solidFill>
              <a:ea typeface="Segoe UI"/>
              <a:cs typeface="Segoe UI"/>
            </a:endParaRPr>
          </a:p>
          <a:p>
            <a:pPr marL="0" indent="0">
              <a:lnSpc>
                <a:spcPct val="114999"/>
              </a:lnSpc>
              <a:spcBef>
                <a:spcPts val="0"/>
              </a:spcBef>
              <a:buNone/>
            </a:pPr>
            <a:endParaRPr lang="en" sz="1100" dirty="0">
              <a:solidFill>
                <a:schemeClr val="tx1">
                  <a:lumMod val="50000"/>
                </a:schemeClr>
              </a:solidFill>
            </a:endParaRPr>
          </a:p>
          <a:p>
            <a:pPr marL="0" indent="0">
              <a:lnSpc>
                <a:spcPct val="114999"/>
              </a:lnSpc>
              <a:spcBef>
                <a:spcPts val="0"/>
              </a:spcBef>
              <a:buNone/>
            </a:pPr>
            <a:r>
              <a:rPr lang="en" sz="1100" dirty="0">
                <a:solidFill>
                  <a:schemeClr val="tx1">
                    <a:lumMod val="50000"/>
                  </a:schemeClr>
                </a:solidFill>
              </a:rPr>
              <a:t>Mason Shuttles:</a:t>
            </a:r>
          </a:p>
          <a:p>
            <a:pPr marL="171450" indent="-171450">
              <a:lnSpc>
                <a:spcPct val="114999"/>
              </a:lnSpc>
              <a:spcBef>
                <a:spcPts val="0"/>
              </a:spcBef>
            </a:pPr>
            <a:r>
              <a:rPr lang="en" sz="1100" dirty="0">
                <a:solidFill>
                  <a:schemeClr val="tx1">
                    <a:lumMod val="50000"/>
                  </a:schemeClr>
                </a:solidFill>
              </a:rPr>
              <a:t>Metro to Mason </a:t>
            </a:r>
          </a:p>
          <a:p>
            <a:pPr marL="171450" indent="-171450">
              <a:lnSpc>
                <a:spcPct val="114999"/>
              </a:lnSpc>
              <a:spcBef>
                <a:spcPts val="0"/>
              </a:spcBef>
            </a:pPr>
            <a:r>
              <a:rPr lang="en" sz="1100" dirty="0">
                <a:solidFill>
                  <a:schemeClr val="tx1">
                    <a:lumMod val="50000"/>
                  </a:schemeClr>
                </a:solidFill>
              </a:rPr>
              <a:t>Burke Centre VRE</a:t>
            </a:r>
          </a:p>
          <a:p>
            <a:pPr marL="171450" indent="-171450">
              <a:lnSpc>
                <a:spcPct val="114999"/>
              </a:lnSpc>
              <a:spcBef>
                <a:spcPts val="0"/>
              </a:spcBef>
            </a:pPr>
            <a:r>
              <a:rPr lang="en" sz="1100" dirty="0">
                <a:solidFill>
                  <a:schemeClr val="tx1">
                    <a:lumMod val="50000"/>
                  </a:schemeClr>
                </a:solidFill>
              </a:rPr>
              <a:t>Fairfax-SciTech</a:t>
            </a:r>
          </a:p>
          <a:p>
            <a:pPr marL="171450" indent="-171450">
              <a:lnSpc>
                <a:spcPct val="114999"/>
              </a:lnSpc>
              <a:spcBef>
                <a:spcPts val="0"/>
              </a:spcBef>
            </a:pPr>
            <a:r>
              <a:rPr lang="en" sz="1100" dirty="0">
                <a:solidFill>
                  <a:schemeClr val="tx1">
                    <a:lumMod val="50000"/>
                  </a:schemeClr>
                </a:solidFill>
              </a:rPr>
              <a:t>Gunston Go-Bus</a:t>
            </a:r>
          </a:p>
          <a:p>
            <a:pPr marL="171450" indent="-171450">
              <a:lnSpc>
                <a:spcPct val="114999"/>
              </a:lnSpc>
              <a:spcBef>
                <a:spcPts val="0"/>
              </a:spcBef>
            </a:pPr>
            <a:r>
              <a:rPr lang="en" sz="1100" dirty="0">
                <a:solidFill>
                  <a:schemeClr val="tx1">
                    <a:lumMod val="50000"/>
                  </a:schemeClr>
                </a:solidFill>
              </a:rPr>
              <a:t>West Campus</a:t>
            </a:r>
          </a:p>
          <a:p>
            <a:pPr marL="0" indent="0">
              <a:lnSpc>
                <a:spcPct val="114999"/>
              </a:lnSpc>
              <a:spcBef>
                <a:spcPts val="0"/>
              </a:spcBef>
              <a:buNone/>
            </a:pPr>
            <a:r>
              <a:rPr lang="en" sz="1100" dirty="0">
                <a:solidFill>
                  <a:schemeClr val="tx1">
                    <a:lumMod val="50000"/>
                  </a:schemeClr>
                </a:solidFill>
              </a:rPr>
              <a:t>Zimride (Mason's rideshare program)</a:t>
            </a:r>
          </a:p>
          <a:p>
            <a:pPr marL="0" indent="0">
              <a:lnSpc>
                <a:spcPct val="114999"/>
              </a:lnSpc>
              <a:spcBef>
                <a:spcPts val="0"/>
              </a:spcBef>
              <a:buNone/>
            </a:pPr>
            <a:r>
              <a:rPr lang="en" sz="1100" dirty="0">
                <a:solidFill>
                  <a:schemeClr val="tx1">
                    <a:lumMod val="50000"/>
                  </a:schemeClr>
                </a:solidFill>
              </a:rPr>
              <a:t>CUE Bus (free with Mason ID)</a:t>
            </a:r>
          </a:p>
          <a:p>
            <a:pPr marL="0" indent="0">
              <a:lnSpc>
                <a:spcPct val="114999"/>
              </a:lnSpc>
              <a:spcBef>
                <a:spcPts val="0"/>
              </a:spcBef>
              <a:buNone/>
            </a:pPr>
            <a:r>
              <a:rPr lang="en" sz="1100" dirty="0">
                <a:solidFill>
                  <a:schemeClr val="tx1">
                    <a:lumMod val="50000"/>
                  </a:schemeClr>
                </a:solidFill>
              </a:rPr>
              <a:t>Bicycles</a:t>
            </a:r>
          </a:p>
          <a:p>
            <a:pPr marL="0" indent="0">
              <a:lnSpc>
                <a:spcPct val="114999"/>
              </a:lnSpc>
              <a:spcBef>
                <a:spcPts val="0"/>
              </a:spcBef>
              <a:buNone/>
            </a:pPr>
            <a:r>
              <a:rPr lang="en" sz="1100" dirty="0">
                <a:solidFill>
                  <a:schemeClr val="tx1">
                    <a:lumMod val="50000"/>
                  </a:schemeClr>
                </a:solidFill>
              </a:rPr>
              <a:t>Carpool Lanes</a:t>
            </a:r>
          </a:p>
          <a:p>
            <a:pPr marL="0" indent="0">
              <a:lnSpc>
                <a:spcPct val="114999"/>
              </a:lnSpc>
              <a:spcBef>
                <a:spcPts val="0"/>
              </a:spcBef>
              <a:buNone/>
            </a:pPr>
            <a:br>
              <a:rPr lang="en" sz="1100" dirty="0">
                <a:solidFill>
                  <a:schemeClr val="tx1">
                    <a:lumMod val="50000"/>
                  </a:schemeClr>
                </a:solidFill>
              </a:rPr>
            </a:br>
            <a:r>
              <a:rPr lang="en" sz="1100" dirty="0">
                <a:solidFill>
                  <a:schemeClr val="tx1">
                    <a:lumMod val="50000"/>
                  </a:schemeClr>
                </a:solidFill>
              </a:rPr>
              <a:t>Visit </a:t>
            </a:r>
            <a:r>
              <a:rPr lang="en" sz="1100" dirty="0" err="1">
                <a:solidFill>
                  <a:schemeClr val="tx1">
                    <a:lumMod val="50000"/>
                  </a:schemeClr>
                </a:solidFill>
              </a:rPr>
              <a:t>transportation.gmu.edu</a:t>
            </a:r>
            <a:endParaRPr lang="en" sz="1100" dirty="0">
              <a:solidFill>
                <a:schemeClr val="tx1">
                  <a:lumMod val="50000"/>
                </a:schemeClr>
              </a:solidFill>
            </a:endParaRPr>
          </a:p>
          <a:p>
            <a:pPr marL="0" indent="0">
              <a:lnSpc>
                <a:spcPct val="114999"/>
              </a:lnSpc>
              <a:spcBef>
                <a:spcPts val="0"/>
              </a:spcBef>
              <a:buNone/>
            </a:pPr>
            <a:endParaRPr lang="en" sz="1100" dirty="0">
              <a:solidFill>
                <a:schemeClr val="tx1">
                  <a:lumMod val="50000"/>
                </a:schemeClr>
              </a:solidFill>
            </a:endParaRPr>
          </a:p>
        </p:txBody>
      </p:sp>
      <p:sp>
        <p:nvSpPr>
          <p:cNvPr id="229" name="Google Shape;229;p30"/>
          <p:cNvSpPr txBox="1">
            <a:spLocks noGrp="1"/>
          </p:cNvSpPr>
          <p:nvPr>
            <p:ph type="body" idx="2"/>
          </p:nvPr>
        </p:nvSpPr>
        <p:spPr>
          <a:xfrm>
            <a:off x="5524775" y="797725"/>
            <a:ext cx="1481700" cy="1724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100" b="1" dirty="0">
                <a:solidFill>
                  <a:schemeClr val="tx1">
                    <a:lumMod val="50000"/>
                  </a:schemeClr>
                </a:solidFill>
              </a:rPr>
              <a:t>Parking</a:t>
            </a:r>
            <a:endParaRPr sz="1100" b="1" dirty="0">
              <a:solidFill>
                <a:schemeClr val="tx1">
                  <a:lumMod val="50000"/>
                </a:schemeClr>
              </a:solidFill>
            </a:endParaRPr>
          </a:p>
          <a:p>
            <a:pPr marL="0" indent="0">
              <a:spcBef>
                <a:spcPts val="0"/>
              </a:spcBef>
              <a:buNone/>
            </a:pPr>
            <a:endParaRPr lang="en" sz="1100" dirty="0">
              <a:solidFill>
                <a:schemeClr val="tx1">
                  <a:lumMod val="50000"/>
                </a:schemeClr>
              </a:solidFill>
            </a:endParaRPr>
          </a:p>
          <a:p>
            <a:pPr marL="0" indent="0">
              <a:lnSpc>
                <a:spcPct val="114999"/>
              </a:lnSpc>
              <a:spcBef>
                <a:spcPts val="0"/>
              </a:spcBef>
              <a:buNone/>
            </a:pPr>
            <a:r>
              <a:rPr lang="en" sz="1100" dirty="0">
                <a:solidFill>
                  <a:schemeClr val="tx1">
                    <a:lumMod val="50000"/>
                  </a:schemeClr>
                </a:solidFill>
              </a:rPr>
              <a:t>Students are required to have a parking pass if they drive to campus. Parking passes go on sale in late July</a:t>
            </a:r>
          </a:p>
        </p:txBody>
      </p:sp>
      <p:sp>
        <p:nvSpPr>
          <p:cNvPr id="230" name="Google Shape;230;p30"/>
          <p:cNvSpPr txBox="1">
            <a:spLocks noGrp="1"/>
          </p:cNvSpPr>
          <p:nvPr>
            <p:ph type="body" idx="3"/>
          </p:nvPr>
        </p:nvSpPr>
        <p:spPr>
          <a:xfrm>
            <a:off x="7205225" y="797725"/>
            <a:ext cx="1542932" cy="1724400"/>
          </a:xfrm>
          <a:prstGeom prst="rect">
            <a:avLst/>
          </a:prstGeom>
        </p:spPr>
        <p:txBody>
          <a:bodyPr spcFirstLastPara="1" wrap="square" lIns="0" tIns="0" rIns="0" bIns="0" anchor="t" anchorCtr="0">
            <a:noAutofit/>
          </a:bodyPr>
          <a:lstStyle/>
          <a:p>
            <a:pPr marL="0" indent="0">
              <a:spcBef>
                <a:spcPts val="0"/>
              </a:spcBef>
              <a:buNone/>
            </a:pPr>
            <a:r>
              <a:rPr lang="en" sz="1100" b="1" dirty="0">
                <a:solidFill>
                  <a:schemeClr val="tx1">
                    <a:lumMod val="50000"/>
                  </a:schemeClr>
                </a:solidFill>
              </a:rPr>
              <a:t>Student Services</a:t>
            </a:r>
            <a:endParaRPr sz="1100" b="1" dirty="0">
              <a:solidFill>
                <a:schemeClr val="tx1">
                  <a:lumMod val="50000"/>
                </a:schemeClr>
              </a:solidFill>
            </a:endParaRPr>
          </a:p>
          <a:p>
            <a:pPr marL="0" indent="0">
              <a:spcBef>
                <a:spcPts val="0"/>
              </a:spcBef>
              <a:buNone/>
            </a:pPr>
            <a:endParaRPr lang="en" sz="1100" dirty="0">
              <a:solidFill>
                <a:schemeClr val="tx1">
                  <a:lumMod val="50000"/>
                </a:schemeClr>
              </a:solidFill>
            </a:endParaRPr>
          </a:p>
          <a:p>
            <a:pPr marL="0" indent="0">
              <a:lnSpc>
                <a:spcPct val="114999"/>
              </a:lnSpc>
              <a:spcBef>
                <a:spcPts val="0"/>
              </a:spcBef>
              <a:buNone/>
            </a:pPr>
            <a:r>
              <a:rPr lang="en" sz="1100" dirty="0">
                <a:solidFill>
                  <a:schemeClr val="tx1">
                    <a:lumMod val="50000"/>
                  </a:schemeClr>
                </a:solidFill>
              </a:rPr>
              <a:t>Off-campus students have access to the same student services as on-campus students, including recreation facilities, Student Health Services, Counseling and Psychological Services, dining services, Athletics, and many more</a:t>
            </a:r>
          </a:p>
          <a:p>
            <a:pPr marL="0" lvl="0" indent="0" algn="l" rtl="0">
              <a:spcBef>
                <a:spcPts val="0"/>
              </a:spcBef>
              <a:spcAft>
                <a:spcPts val="0"/>
              </a:spcAft>
              <a:buNone/>
            </a:pPr>
            <a:endParaRPr sz="1100" dirty="0">
              <a:solidFill>
                <a:schemeClr val="tx1">
                  <a:lumMod val="50000"/>
                </a:schemeClr>
              </a:solidFill>
            </a:endParaRPr>
          </a:p>
        </p:txBody>
      </p:sp>
      <p:sp>
        <p:nvSpPr>
          <p:cNvPr id="231" name="Google Shape;231;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dirty="0"/>
              <a:t>9</a:t>
            </a:fld>
            <a:endParaRPr dirty="0"/>
          </a:p>
        </p:txBody>
      </p:sp>
      <p:sp>
        <p:nvSpPr>
          <p:cNvPr id="8" name="Google Shape;229;p30">
            <a:extLst>
              <a:ext uri="{FF2B5EF4-FFF2-40B4-BE49-F238E27FC236}">
                <a16:creationId xmlns:a16="http://schemas.microsoft.com/office/drawing/2014/main" id="{464FB0C0-2306-422F-911C-04F4CF415F60}"/>
              </a:ext>
            </a:extLst>
          </p:cNvPr>
          <p:cNvSpPr txBox="1">
            <a:spLocks/>
          </p:cNvSpPr>
          <p:nvPr/>
        </p:nvSpPr>
        <p:spPr>
          <a:xfrm>
            <a:off x="5524775" y="2444189"/>
            <a:ext cx="1481700" cy="1724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chemeClr val="dk2"/>
              </a:buClr>
              <a:buSzPts val="1400"/>
              <a:buFont typeface="Montserrat Light"/>
              <a:buChar char="◦"/>
              <a:defRPr sz="1400" b="0" i="0" u="none" strike="noStrike" cap="none">
                <a:solidFill>
                  <a:schemeClr val="dk1"/>
                </a:solidFill>
                <a:latin typeface="Montserrat Light"/>
                <a:ea typeface="Montserrat Light"/>
                <a:cs typeface="Montserrat Light"/>
                <a:sym typeface="Montserrat Light"/>
              </a:defRPr>
            </a:lvl1pPr>
            <a:lvl2pPr marL="914400" marR="0" lvl="1" indent="-317500" algn="l" rtl="0">
              <a:lnSpc>
                <a:spcPct val="115000"/>
              </a:lnSpc>
              <a:spcBef>
                <a:spcPts val="1000"/>
              </a:spcBef>
              <a:spcAft>
                <a:spcPts val="0"/>
              </a:spcAft>
              <a:buClr>
                <a:schemeClr val="dk2"/>
              </a:buClr>
              <a:buSzPts val="1400"/>
              <a:buFont typeface="Montserrat Light"/>
              <a:buChar char="◦"/>
              <a:defRPr sz="1400" b="0" i="0" u="none" strike="noStrike" cap="none">
                <a:solidFill>
                  <a:schemeClr val="dk1"/>
                </a:solidFill>
                <a:latin typeface="Montserrat Light"/>
                <a:ea typeface="Montserrat Light"/>
                <a:cs typeface="Montserrat Light"/>
                <a:sym typeface="Montserrat Light"/>
              </a:defRPr>
            </a:lvl2pPr>
            <a:lvl3pPr marL="1371600" marR="0" lvl="2" indent="-317500" algn="l" rtl="0">
              <a:lnSpc>
                <a:spcPct val="115000"/>
              </a:lnSpc>
              <a:spcBef>
                <a:spcPts val="1000"/>
              </a:spcBef>
              <a:spcAft>
                <a:spcPts val="0"/>
              </a:spcAft>
              <a:buClr>
                <a:schemeClr val="dk2"/>
              </a:buClr>
              <a:buSzPts val="1400"/>
              <a:buFont typeface="Montserrat Light"/>
              <a:buChar char="◦"/>
              <a:defRPr sz="1400" b="0" i="0" u="none" strike="noStrike" cap="none">
                <a:solidFill>
                  <a:schemeClr val="dk1"/>
                </a:solidFill>
                <a:latin typeface="Montserrat Light"/>
                <a:ea typeface="Montserrat Light"/>
                <a:cs typeface="Montserrat Light"/>
                <a:sym typeface="Montserrat Light"/>
              </a:defRPr>
            </a:lvl3pPr>
            <a:lvl4pPr marL="1828800" marR="0" lvl="3" indent="-317500" algn="l" rtl="0">
              <a:lnSpc>
                <a:spcPct val="115000"/>
              </a:lnSpc>
              <a:spcBef>
                <a:spcPts val="1000"/>
              </a:spcBef>
              <a:spcAft>
                <a:spcPts val="0"/>
              </a:spcAft>
              <a:buClr>
                <a:schemeClr val="dk1"/>
              </a:buClr>
              <a:buSzPts val="1400"/>
              <a:buFont typeface="Montserrat Light"/>
              <a:buChar char="◦"/>
              <a:defRPr sz="1400" b="0" i="0" u="none" strike="noStrike" cap="none">
                <a:solidFill>
                  <a:schemeClr val="dk1"/>
                </a:solidFill>
                <a:latin typeface="Montserrat Light"/>
                <a:ea typeface="Montserrat Light"/>
                <a:cs typeface="Montserrat Light"/>
                <a:sym typeface="Montserrat Light"/>
              </a:defRPr>
            </a:lvl4pPr>
            <a:lvl5pPr marL="2286000" marR="0" lvl="4" indent="-317500" algn="l" rtl="0">
              <a:lnSpc>
                <a:spcPct val="115000"/>
              </a:lnSpc>
              <a:spcBef>
                <a:spcPts val="1000"/>
              </a:spcBef>
              <a:spcAft>
                <a:spcPts val="0"/>
              </a:spcAft>
              <a:buClr>
                <a:schemeClr val="dk1"/>
              </a:buClr>
              <a:buSzPts val="1400"/>
              <a:buFont typeface="Montserrat Light"/>
              <a:buChar char="◦"/>
              <a:defRPr sz="1400" b="0" i="0" u="none" strike="noStrike" cap="none">
                <a:solidFill>
                  <a:schemeClr val="dk1"/>
                </a:solidFill>
                <a:latin typeface="Montserrat Light"/>
                <a:ea typeface="Montserrat Light"/>
                <a:cs typeface="Montserrat Light"/>
                <a:sym typeface="Montserrat Light"/>
              </a:defRPr>
            </a:lvl5pPr>
            <a:lvl6pPr marL="2743200" marR="0" lvl="5" indent="-317500" algn="l" rtl="0">
              <a:lnSpc>
                <a:spcPct val="115000"/>
              </a:lnSpc>
              <a:spcBef>
                <a:spcPts val="1000"/>
              </a:spcBef>
              <a:spcAft>
                <a:spcPts val="0"/>
              </a:spcAft>
              <a:buClr>
                <a:schemeClr val="dk1"/>
              </a:buClr>
              <a:buSzPts val="1400"/>
              <a:buFont typeface="Montserrat Light"/>
              <a:buChar char="◦"/>
              <a:defRPr sz="1400" b="0" i="0" u="none" strike="noStrike" cap="none">
                <a:solidFill>
                  <a:schemeClr val="dk1"/>
                </a:solidFill>
                <a:latin typeface="Montserrat Light"/>
                <a:ea typeface="Montserrat Light"/>
                <a:cs typeface="Montserrat Light"/>
                <a:sym typeface="Montserrat Light"/>
              </a:defRPr>
            </a:lvl6pPr>
            <a:lvl7pPr marL="3200400" marR="0" lvl="6" indent="-317500" algn="l" rtl="0">
              <a:lnSpc>
                <a:spcPct val="115000"/>
              </a:lnSpc>
              <a:spcBef>
                <a:spcPts val="1000"/>
              </a:spcBef>
              <a:spcAft>
                <a:spcPts val="0"/>
              </a:spcAft>
              <a:buClr>
                <a:schemeClr val="dk1"/>
              </a:buClr>
              <a:buSzPts val="1400"/>
              <a:buFont typeface="Montserrat Light"/>
              <a:buChar char="◦"/>
              <a:defRPr sz="1400" b="0" i="0" u="none" strike="noStrike" cap="none">
                <a:solidFill>
                  <a:schemeClr val="dk1"/>
                </a:solidFill>
                <a:latin typeface="Montserrat Light"/>
                <a:ea typeface="Montserrat Light"/>
                <a:cs typeface="Montserrat Light"/>
                <a:sym typeface="Montserrat Light"/>
              </a:defRPr>
            </a:lvl7pPr>
            <a:lvl8pPr marL="3657600" marR="0" lvl="7" indent="-317500" algn="l" rtl="0">
              <a:lnSpc>
                <a:spcPct val="115000"/>
              </a:lnSpc>
              <a:spcBef>
                <a:spcPts val="1000"/>
              </a:spcBef>
              <a:spcAft>
                <a:spcPts val="0"/>
              </a:spcAft>
              <a:buClr>
                <a:schemeClr val="dk1"/>
              </a:buClr>
              <a:buSzPts val="1400"/>
              <a:buFont typeface="Montserrat Light"/>
              <a:buChar char="◦"/>
              <a:defRPr sz="1400" b="0" i="0" u="none" strike="noStrike" cap="none">
                <a:solidFill>
                  <a:schemeClr val="dk1"/>
                </a:solidFill>
                <a:latin typeface="Montserrat Light"/>
                <a:ea typeface="Montserrat Light"/>
                <a:cs typeface="Montserrat Light"/>
                <a:sym typeface="Montserrat Light"/>
              </a:defRPr>
            </a:lvl8pPr>
            <a:lvl9pPr marL="4114800" marR="0" lvl="8" indent="-317500" algn="l" rtl="0">
              <a:lnSpc>
                <a:spcPct val="115000"/>
              </a:lnSpc>
              <a:spcBef>
                <a:spcPts val="1000"/>
              </a:spcBef>
              <a:spcAft>
                <a:spcPts val="1000"/>
              </a:spcAft>
              <a:buClr>
                <a:schemeClr val="dk1"/>
              </a:buClr>
              <a:buSzPts val="1400"/>
              <a:buFont typeface="Montserrat Light"/>
              <a:buChar char="◦"/>
              <a:defRPr sz="1400" b="0" i="0" u="none" strike="noStrike" cap="none">
                <a:solidFill>
                  <a:schemeClr val="dk1"/>
                </a:solidFill>
                <a:latin typeface="Montserrat Light"/>
                <a:ea typeface="Montserrat Light"/>
                <a:cs typeface="Montserrat Light"/>
                <a:sym typeface="Montserrat Light"/>
              </a:defRPr>
            </a:lvl9pPr>
          </a:lstStyle>
          <a:p>
            <a:pPr marL="0" indent="0">
              <a:lnSpc>
                <a:spcPct val="114999"/>
              </a:lnSpc>
              <a:spcBef>
                <a:spcPts val="0"/>
              </a:spcBef>
              <a:buNone/>
            </a:pPr>
            <a:r>
              <a:rPr lang="en" sz="1100" b="1" dirty="0">
                <a:solidFill>
                  <a:schemeClr val="tx1">
                    <a:lumMod val="50000"/>
                  </a:schemeClr>
                </a:solidFill>
              </a:rPr>
              <a:t>Time management</a:t>
            </a:r>
            <a:endParaRPr lang="en-US" sz="1100" b="1" dirty="0">
              <a:solidFill>
                <a:schemeClr val="tx1">
                  <a:lumMod val="50000"/>
                </a:schemeClr>
              </a:solidFill>
            </a:endParaRPr>
          </a:p>
          <a:p>
            <a:pPr marL="0" indent="0">
              <a:lnSpc>
                <a:spcPct val="114999"/>
              </a:lnSpc>
              <a:spcBef>
                <a:spcPts val="0"/>
              </a:spcBef>
              <a:buFont typeface="Montserrat Light"/>
              <a:buNone/>
            </a:pPr>
            <a:endParaRPr lang="en" sz="1100" dirty="0">
              <a:solidFill>
                <a:schemeClr val="tx1">
                  <a:lumMod val="50000"/>
                </a:schemeClr>
              </a:solidFill>
            </a:endParaRPr>
          </a:p>
          <a:p>
            <a:pPr marL="0" indent="0">
              <a:lnSpc>
                <a:spcPct val="114999"/>
              </a:lnSpc>
              <a:spcBef>
                <a:spcPts val="0"/>
              </a:spcBef>
              <a:buNone/>
            </a:pPr>
            <a:r>
              <a:rPr lang="en" sz="1100" dirty="0">
                <a:solidFill>
                  <a:schemeClr val="tx1">
                    <a:lumMod val="50000"/>
                  </a:schemeClr>
                </a:solidFill>
              </a:rPr>
              <a:t>With a commute to campus and other responsibilities that residential students might not have, it is important to practice great time management to make sure you are able to get to class on time and maintain great well-being practices!</a:t>
            </a:r>
          </a:p>
        </p:txBody>
      </p:sp>
    </p:spTree>
  </p:cSld>
  <p:clrMapOvr>
    <a:masterClrMapping/>
  </p:clrMapOvr>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3C78D8"/>
      </a:accent1>
      <a:accent2>
        <a:srgbClr val="00FFFF"/>
      </a:accent2>
      <a:accent3>
        <a:srgbClr val="4050E5"/>
      </a:accent3>
      <a:accent4>
        <a:srgbClr val="C833FF"/>
      </a:accent4>
      <a:accent5>
        <a:srgbClr val="46E180"/>
      </a:accent5>
      <a:accent6>
        <a:srgbClr val="B8DF32"/>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7145</TotalTime>
  <Words>270</Words>
  <Application>Microsoft Macintosh PowerPoint</Application>
  <PresentationFormat>On-screen Show (16:9)</PresentationFormat>
  <Paragraphs>76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Courier New</vt:lpstr>
      <vt:lpstr>Montserrat ExtraBold</vt:lpstr>
      <vt:lpstr>Montserrat Light</vt:lpstr>
      <vt:lpstr>Wingdings</vt:lpstr>
      <vt:lpstr>Juliet template</vt:lpstr>
      <vt:lpstr>LIVING OFF CAMPUS &amp; THE TRANSFER EXPERIENCE with Contemporary Student Services</vt:lpstr>
      <vt:lpstr>PowerPoint Presentation</vt:lpstr>
      <vt:lpstr>THE  BASICS</vt:lpstr>
      <vt:lpstr>FOR TRANSFER STUDENTS</vt:lpstr>
      <vt:lpstr>PowerPoint Presentation</vt:lpstr>
      <vt:lpstr>SEARCHING FOR  HOUSING</vt:lpstr>
      <vt:lpstr>START YOUR SEARCH</vt:lpstr>
      <vt:lpstr>SEARCHING FOR PROPERTIES </vt:lpstr>
      <vt:lpstr>OTHER CONSIDERATIONS FOR OFF-CAMPUS  STUDENTS</vt:lpstr>
      <vt:lpstr>OFF CAMPUS ADVISORS </vt:lpstr>
      <vt:lpstr>WE CAN’T WAIT TO MEET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TRANSFER EXPERIENCE</dc:title>
  <cp:lastModifiedBy>Anthony Berardo</cp:lastModifiedBy>
  <cp:revision>128</cp:revision>
  <dcterms:modified xsi:type="dcterms:W3CDTF">2021-01-13T16:43:54Z</dcterms:modified>
</cp:coreProperties>
</file>